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7"/>
  </p:handoutMasterIdLst>
  <p:sldIdLst>
    <p:sldId id="269" r:id="rId3"/>
    <p:sldId id="267" r:id="rId5"/>
    <p:sldId id="272" r:id="rId6"/>
  </p:sldIdLst>
  <p:sldSz cx="6858000" cy="9906000" type="A4"/>
  <p:notesSz cx="6858000" cy="9947275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4DA1"/>
    <a:srgbClr val="D5E0EE"/>
    <a:srgbClr val="D5D9E6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125" d="100"/>
          <a:sy n="125" d="100"/>
        </p:scale>
        <p:origin x="1128" y="-1651"/>
      </p:cViewPr>
      <p:guideLst>
        <p:guide orient="horz" pos="62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7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44818" y="1243409"/>
            <a:ext cx="5968365" cy="335720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2B5A-D2A3-4FC9-BBD9-828A24B1A7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EF49-5B0E-4441-83BE-E992E7BAC61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2B5A-D2A3-4FC9-BBD9-828A24B1A7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EF49-5B0E-4441-83BE-E992E7BAC61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2B5A-D2A3-4FC9-BBD9-828A24B1A7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EF49-5B0E-4441-83BE-E992E7BAC61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2B5A-D2A3-4FC9-BBD9-828A24B1A7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EF49-5B0E-4441-83BE-E992E7BAC61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2B5A-D2A3-4FC9-BBD9-828A24B1A7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EF49-5B0E-4441-83BE-E992E7BAC61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2B5A-D2A3-4FC9-BBD9-828A24B1A7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EF49-5B0E-4441-83BE-E992E7BAC61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2B5A-D2A3-4FC9-BBD9-828A24B1A7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EF49-5B0E-4441-83BE-E992E7BAC61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2B5A-D2A3-4FC9-BBD9-828A24B1A7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EF49-5B0E-4441-83BE-E992E7BAC61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2B5A-D2A3-4FC9-BBD9-828A24B1A7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EF49-5B0E-4441-83BE-E992E7BAC61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2B5A-D2A3-4FC9-BBD9-828A24B1A7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EF49-5B0E-4441-83BE-E992E7BAC61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2B5A-D2A3-4FC9-BBD9-828A24B1A7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EF49-5B0E-4441-83BE-E992E7BAC61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12B5A-D2A3-4FC9-BBD9-828A24B1A7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CEF49-5B0E-4441-83BE-E992E7BAC61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hyperlink" Target="http://www.powerleader.com.cn/" TargetMode="Externa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" name="矩形 6"/>
          <p:cNvSpPr/>
          <p:nvPr/>
        </p:nvSpPr>
        <p:spPr>
          <a:xfrm>
            <a:off x="1413510" y="1880235"/>
            <a:ext cx="4030980" cy="80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noAutofit/>
          </a:bodyPr>
          <a:p>
            <a:pPr algn="ctr" fontAlgn="auto">
              <a:lnSpc>
                <a:spcPct val="150000"/>
              </a:lnSpc>
            </a:pPr>
            <a:r>
              <a:rPr lang="zh-CN" altLang="en-US" sz="4400" kern="1600" spc="300" dirty="0">
                <a:ln w="0"/>
                <a:solidFill>
                  <a:srgbClr val="00B0F0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宝德 PLStor </a:t>
            </a:r>
            <a:r>
              <a:rPr lang="en-US" sz="4400" kern="1600" spc="300" dirty="0">
                <a:ln w="0"/>
                <a:solidFill>
                  <a:srgbClr val="00B0F0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A9600</a:t>
            </a:r>
            <a:endParaRPr lang="en-US" sz="4400" kern="1600" spc="300" dirty="0">
              <a:ln w="0"/>
              <a:solidFill>
                <a:srgbClr val="00B0F0"/>
              </a:solidFill>
              <a:effectLst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02" y="162559"/>
            <a:ext cx="1775956" cy="582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矩形 14"/>
          <p:cNvSpPr/>
          <p:nvPr/>
        </p:nvSpPr>
        <p:spPr>
          <a:xfrm>
            <a:off x="1569085" y="3459480"/>
            <a:ext cx="3719830" cy="536575"/>
          </a:xfrm>
          <a:prstGeom prst="rect">
            <a:avLst/>
          </a:prstGeom>
          <a:solidFill>
            <a:srgbClr val="38739D"/>
          </a:solidFill>
        </p:spPr>
        <p:txBody>
          <a:bodyPr wrap="none" lIns="0" tIns="0" rIns="0" bIns="0">
            <a:noAutofit/>
          </a:bodyPr>
          <a:p>
            <a:pPr indent="0" algn="ctr"/>
            <a:r>
              <a:rPr lang="zh-CN" altLang="en-US" sz="3200">
                <a:solidFill>
                  <a:srgbClr val="FFFFFF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高性能</a:t>
            </a:r>
            <a:r>
              <a:rPr lang="en-US" altLang="zh-CN" sz="3200">
                <a:solidFill>
                  <a:srgbClr val="FFFFFF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AI</a:t>
            </a:r>
            <a:r>
              <a:rPr lang="zh-CN" altLang="en-US" sz="3200">
                <a:solidFill>
                  <a:srgbClr val="FFFFFF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存储产品</a:t>
            </a:r>
            <a:endParaRPr lang="zh-CN" altLang="en-US" sz="3200">
              <a:solidFill>
                <a:srgbClr val="FFFFFF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pic>
        <p:nvPicPr>
          <p:cNvPr id="4" name="图片 3" descr="A9600-无背景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97450"/>
            <a:ext cx="6858000" cy="153733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矩形 60"/>
          <p:cNvSpPr/>
          <p:nvPr/>
        </p:nvSpPr>
        <p:spPr>
          <a:xfrm>
            <a:off x="2637101" y="3388380"/>
            <a:ext cx="1583871" cy="36933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52120" y="3872865"/>
            <a:ext cx="5955030" cy="1304290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21030" y="3899535"/>
            <a:ext cx="5761355" cy="1245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PLStor A9600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新一代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AI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存储，通过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DataTurbo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高性能文件加速引擎，数据读写内核态直通存储，同时数据缓存基于内核态，加速内存高效流动，内存占用率减少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50%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，实现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160GB/s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单框大带宽，可提供超过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TB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级集群聚合带宽。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PL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Stor 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96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00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通过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NDS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直通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NPU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，构建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NPU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直通数据存储的最优性能路径，绕过复杂协议栈，消除数据拷贝，性能提升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30%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20744" y="3698903"/>
            <a:ext cx="1516957" cy="270047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b"/>
          </a:blip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25821" y="3674100"/>
            <a:ext cx="1106802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极致性能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51485" y="5474970"/>
            <a:ext cx="5955665" cy="2173605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21030" y="5509895"/>
            <a:ext cx="5761355" cy="1938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PL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Stor 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96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00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新一代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AI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存储基于全新硬件架构，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控起配，单集群支持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36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控扩展，可支持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10PB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级存储容量，兼顾高性能和高容量密度。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PL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Stor 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96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00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新一代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AI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存储一套存储满足多样化生态需求，支持文件、对象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、向量等多种协议，实现数据归集、预处理、模型训练、部署推理等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AI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大模型开发全流程，数据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0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拷贝，加速大模型迭代开发。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sz="1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PL</a:t>
            </a:r>
            <a:r>
              <a:rPr sz="1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Stor A</a:t>
            </a:r>
            <a:r>
              <a:rPr lang="en-US" sz="1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96</a:t>
            </a:r>
            <a:r>
              <a:rPr sz="1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00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新一代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AI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存储支持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SmartQuota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，即文件系统配额技术。方便系统管理员管控资源使用者（包括目录、用户、用户组）的存储资源，以限制指定使用者可使用的磁盘空间，从而避免出现某些用户过度占用资源，发挥存储空间的价值最大化。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 rot="10800000">
            <a:off x="4614836" y="5271733"/>
            <a:ext cx="1516957" cy="270047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b"/>
          </a:blip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819650" y="5266690"/>
            <a:ext cx="119126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灵活扩展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51485" y="7919720"/>
            <a:ext cx="5955665" cy="1751965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88010" y="7977505"/>
            <a:ext cx="5761355" cy="1706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PL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Stor 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96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00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新一代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AI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存储支持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NAS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、对象到向量、图自适应检索引擎等全新数据范式，支持多模与海量知识高性能检索能力，构建基于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RAG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知识库和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Unified Cache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推理加速关键竞争力。提供内置多模态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AI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知识库，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QPS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性能业界领先，建库更高效，查询更精准。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Unified Cache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推理加速特性，提供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KV Cache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从显存到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SSD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多层缓存能力，构建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PB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级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KV Cache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全局共享资源池，支持计算多机多卡灵活调配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KV Cache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，避免算力重复计算，首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Token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时延降低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78%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，推理吞吐量提升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60%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。通过稀疏注意力检索算法，压缩长序列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token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的输入，超大模型上下文窗口可推。实现中心推理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推得准、推得快、推得起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20395" y="7751445"/>
            <a:ext cx="1517015" cy="238760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b"/>
          </a:blip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85189" y="7707459"/>
            <a:ext cx="105425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智能推理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>
            <p:custDataLst>
              <p:tags r:id="rId2"/>
            </p:custDataLst>
          </p:nvPr>
        </p:nvGrpSpPr>
        <p:grpSpPr>
          <a:xfrm>
            <a:off x="2163445" y="797560"/>
            <a:ext cx="2530475" cy="707390"/>
            <a:chOff x="3407" y="1670"/>
            <a:chExt cx="3985" cy="1114"/>
          </a:xfrm>
        </p:grpSpPr>
        <p:sp>
          <p:nvSpPr>
            <p:cNvPr id="3" name="矩形 2"/>
            <p:cNvSpPr/>
            <p:nvPr>
              <p:custDataLst>
                <p:tags r:id="rId3"/>
              </p:custDataLst>
            </p:nvPr>
          </p:nvSpPr>
          <p:spPr>
            <a:xfrm>
              <a:off x="3532" y="1828"/>
              <a:ext cx="3861" cy="95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" name="矩形 4"/>
            <p:cNvSpPr/>
            <p:nvPr>
              <p:custDataLst>
                <p:tags r:id="rId4"/>
              </p:custDataLst>
            </p:nvPr>
          </p:nvSpPr>
          <p:spPr>
            <a:xfrm>
              <a:off x="3407" y="1670"/>
              <a:ext cx="3861" cy="956"/>
            </a:xfrm>
            <a:prstGeom prst="rect">
              <a:avLst/>
            </a:prstGeom>
            <a:solidFill>
              <a:schemeClr val="lt1"/>
            </a:solidFill>
            <a:ln w="25400">
              <a:solidFill>
                <a:schemeClr val="dk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7" name="Title 6"/>
          <p:cNvSpPr txBox="1"/>
          <p:nvPr>
            <p:custDataLst>
              <p:tags r:id="rId5"/>
            </p:custDataLst>
          </p:nvPr>
        </p:nvSpPr>
        <p:spPr>
          <a:xfrm>
            <a:off x="2324100" y="926153"/>
            <a:ext cx="2129790" cy="349250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non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CN" altLang="en-US" sz="1800" spc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数据存储解决方案</a:t>
            </a:r>
            <a:endParaRPr lang="zh-CN" altLang="en-US" sz="1800" spc="159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332" y="109936"/>
            <a:ext cx="1519070" cy="498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直接连接符 32"/>
          <p:cNvCxnSpPr/>
          <p:nvPr/>
        </p:nvCxnSpPr>
        <p:spPr>
          <a:xfrm>
            <a:off x="0" y="732921"/>
            <a:ext cx="6858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>
            <a:off x="0" y="9753600"/>
            <a:ext cx="6858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548640" y="1430655"/>
            <a:ext cx="5955665" cy="1768475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48922" y="1430847"/>
            <a:ext cx="5760720" cy="1953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5080" algn="l">
              <a:lnSpc>
                <a:spcPct val="125000"/>
              </a:lnSpc>
              <a:spcBef>
                <a:spcPts val="5"/>
              </a:spcBef>
              <a:buClrTx/>
              <a:buSzTx/>
              <a:buFontTx/>
            </a:pPr>
            <a:r>
              <a:rPr sz="1100" b="1" spc="2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宝德 PLStor A9600 </a:t>
            </a:r>
            <a:r>
              <a:rPr sz="1100" b="1" spc="2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是专为AI而生的新一代高性能AI存储，提供极致性能，加速大模型训练/推理。单框可提供</a:t>
            </a:r>
            <a:r>
              <a:rPr lang="en-US" sz="1100" b="1" spc="2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36</a:t>
            </a:r>
            <a:r>
              <a:rPr lang="zh-CN" altLang="en-US" sz="1100" b="1" spc="2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块</a:t>
            </a:r>
            <a:r>
              <a:rPr lang="en-US" altLang="zh-CN" sz="1100" b="1" spc="2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NVMe SSD</a:t>
            </a:r>
            <a:r>
              <a:rPr lang="zh-CN" altLang="en-US" sz="1100" b="1" spc="2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高速介质，最高</a:t>
            </a:r>
            <a:r>
              <a:rPr lang="en-US" altLang="zh-CN" sz="1100" b="1" spc="2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1105.92TB</a:t>
            </a:r>
            <a:r>
              <a:rPr lang="zh-CN" altLang="en-US" sz="1100" b="1" spc="2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裸盘容量，</a:t>
            </a:r>
            <a:r>
              <a:rPr sz="1100" b="1" spc="2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160GB/s 带宽，400万IOPS。</a:t>
            </a:r>
            <a:r>
              <a:rPr lang="zh-CN" sz="1100" b="1" spc="2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最高支持</a:t>
            </a:r>
            <a:r>
              <a:rPr lang="en-US" altLang="zh-CN" sz="1100" b="1" spc="2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32</a:t>
            </a:r>
            <a:r>
              <a:rPr lang="zh-CN" altLang="en-US" sz="1100" b="1" spc="2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控横向拓展，达到</a:t>
            </a:r>
            <a:r>
              <a:rPr lang="en-US" altLang="zh-CN" sz="1100" b="1" spc="2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10PB</a:t>
            </a:r>
            <a:r>
              <a:rPr lang="zh-CN" altLang="en-US" sz="1100" b="1" spc="2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级容量规模。</a:t>
            </a:r>
            <a:endParaRPr sz="1100" b="1" spc="20" dirty="0">
              <a:solidFill>
                <a:srgbClr val="231F2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11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>
              <a:lnSpc>
                <a:spcPct val="125000"/>
              </a:lnSpc>
              <a:spcBef>
                <a:spcPts val="5"/>
              </a:spcBef>
            </a:pPr>
            <a:r>
              <a:rPr sz="1100" b="1" spc="2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宝德 PLStor A9600 </a:t>
            </a:r>
            <a:r>
              <a:rPr kumimoji="0" sz="1100" b="1" i="0" u="none" strike="noStrike" kern="1200" cap="none" spc="20" normalizeH="0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高性能AI存储基于全新数控分离架构，支持32控灵活扩展，匹配万亿/十万亿参数多模态大模型平滑演进诉求。支持AI原生向量、张量、KV Cache等全新数据范式，可内置高性能向量检索引擎，加速大库容向量知识库检索，减少推理“幻觉”，提供KV Cache多级缓存能力，降低推理时延，提升推理性价比，一套存储满足AI训推全流程数据处理需求。</a:t>
            </a:r>
            <a:endParaRPr kumimoji="0" sz="1100" b="1" i="0" u="none" strike="noStrike" kern="1200" cap="none" spc="20" normalizeH="0" baseline="0" dirty="0">
              <a:solidFill>
                <a:srgbClr val="231F2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2695404" y="3355451"/>
            <a:ext cx="1467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产品优势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274" y="41275"/>
            <a:ext cx="1065212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直接连接符 24"/>
          <p:cNvCxnSpPr>
            <a:endCxn id="24" idx="1"/>
          </p:cNvCxnSpPr>
          <p:nvPr/>
        </p:nvCxnSpPr>
        <p:spPr>
          <a:xfrm>
            <a:off x="0" y="215900"/>
            <a:ext cx="282527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>
            <a:stCxn id="24" idx="3"/>
          </p:cNvCxnSpPr>
          <p:nvPr/>
        </p:nvCxnSpPr>
        <p:spPr>
          <a:xfrm>
            <a:off x="3890486" y="215900"/>
            <a:ext cx="29675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0" y="9753600"/>
            <a:ext cx="6858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409881" y="8636867"/>
            <a:ext cx="4018280" cy="975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了解更多相关信息请访问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http://www.powerleader.com.cn/</a:t>
            </a:r>
            <a:endParaRPr lang="en-US" altLang="zh-CN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通信地址：深圳市龙华新区清祥路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号宝能科技园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栋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座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楼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宝德计算机保留对产品规格或其他产品信息（包含但不限于产品重量，外观，尺寸或其他物理因素）不经通知予以更改的权利；本文中所提到的信息，如因产品升级或其他原因而导致的变更，恕不另行通知。本文中所涉及的产品图片均以产品实物为准</a:t>
            </a:r>
            <a:endParaRPr lang="en-US" altLang="zh-CN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本资料仅供参考，不构成任何形式的承诺。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201020" y="682908"/>
          <a:ext cx="6455410" cy="5204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7590"/>
                <a:gridCol w="5417818"/>
              </a:tblGrid>
              <a:tr h="395782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5" dirty="0">
                          <a:solidFill>
                            <a:srgbClr val="FFFFFF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产品型号</a:t>
                      </a:r>
                      <a:endParaRPr sz="1200" spc="5" dirty="0">
                        <a:solidFill>
                          <a:srgbClr val="FFFFFF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635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  <a:solidFill>
                      <a:srgbClr val="3173A6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en-US" sz="1200" b="1" spc="-25" dirty="0">
                          <a:solidFill>
                            <a:srgbClr val="FFFFFF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PL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Stor</a:t>
                      </a:r>
                      <a:r>
                        <a:rPr sz="1200" b="1" spc="-45" dirty="0">
                          <a:solidFill>
                            <a:srgbClr val="FFFFFF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sz="1200" b="1" spc="-50" dirty="0">
                          <a:solidFill>
                            <a:srgbClr val="FFFFFF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A</a:t>
                      </a:r>
                      <a:r>
                        <a:rPr lang="en-US" sz="1200" b="1" spc="-50" dirty="0">
                          <a:solidFill>
                            <a:srgbClr val="FFFFFF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96</a:t>
                      </a:r>
                      <a:r>
                        <a:rPr sz="1200" b="1" spc="-50" dirty="0">
                          <a:solidFill>
                            <a:srgbClr val="FFFFFF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00</a:t>
                      </a:r>
                      <a:endParaRPr sz="12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508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  <a:solidFill>
                      <a:srgbClr val="3173A6"/>
                    </a:solidFill>
                  </a:tcPr>
                </a:tc>
              </a:tr>
              <a:tr h="301447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  <a:buNone/>
                      </a:pPr>
                      <a:r>
                        <a:rPr sz="1000" spc="30" dirty="0">
                          <a:solidFill>
                            <a:srgbClr val="3173A6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每控处理器</a:t>
                      </a:r>
                      <a:endParaRPr lang="zh-CN" altLang="en-US" sz="1000" spc="30" dirty="0">
                        <a:solidFill>
                          <a:srgbClr val="3173A6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254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  <a:buClrTx/>
                        <a:buSzTx/>
                        <a:buFontTx/>
                        <a:buNone/>
                      </a:pPr>
                      <a:r>
                        <a:rPr sz="1000" spc="35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2颗鲲鹏920处理器，每颗处理器48C，主频2.0GHz</a:t>
                      </a:r>
                      <a:endParaRPr sz="1000" spc="35" dirty="0">
                        <a:solidFill>
                          <a:srgbClr val="58595B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3175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01447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000" spc="30" dirty="0">
                          <a:solidFill>
                            <a:srgbClr val="3173A6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硬件架构</a:t>
                      </a:r>
                      <a:endParaRPr sz="1000" spc="30" dirty="0">
                        <a:solidFill>
                          <a:srgbClr val="3173A6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254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000" spc="35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盘控一体</a:t>
                      </a:r>
                      <a:endParaRPr sz="1000" spc="35" dirty="0">
                        <a:solidFill>
                          <a:srgbClr val="58595B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3175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</a:tcPr>
                </a:tc>
              </a:tr>
              <a:tr h="2061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spc="30" dirty="0">
                          <a:solidFill>
                            <a:srgbClr val="3173A6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每框最大裸容量</a:t>
                      </a:r>
                      <a:endParaRPr sz="1000" spc="30" dirty="0">
                        <a:solidFill>
                          <a:srgbClr val="3173A6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4699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9050">
                      <a:solidFill>
                        <a:srgbClr val="D0D7E6"/>
                      </a:solidFill>
                      <a:prstDash val="solid"/>
                    </a:lnB>
                    <a:solidFill>
                      <a:srgbClr val="DBE0EB"/>
                    </a:solidFill>
                  </a:tcPr>
                </a:tc>
                <a:tc>
                  <a:txBody>
                    <a:bodyPr/>
                    <a:p>
                      <a:pPr marR="19304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lang="en-US" sz="1000" spc="-15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1105.92</a:t>
                      </a:r>
                      <a:r>
                        <a:rPr sz="1000" spc="-15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TB</a:t>
                      </a:r>
                      <a:endParaRPr sz="1000" spc="-15" dirty="0">
                        <a:solidFill>
                          <a:srgbClr val="58595B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46355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  <a:solidFill>
                      <a:srgbClr val="DBE0EB"/>
                    </a:solidFill>
                  </a:tcPr>
                </a:tc>
              </a:tr>
              <a:tr h="218542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000" spc="30" dirty="0">
                          <a:solidFill>
                            <a:srgbClr val="3173A6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每框高度</a:t>
                      </a:r>
                      <a:endParaRPr sz="1000" spc="30" dirty="0">
                        <a:solidFill>
                          <a:srgbClr val="3173A6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5334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905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R="193040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lang="en-US"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</a:t>
                      </a:r>
                      <a:r>
                        <a:rPr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U</a:t>
                      </a:r>
                      <a:endParaRPr sz="1000" dirty="0">
                        <a:solidFill>
                          <a:srgbClr val="58595B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62229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</a:tcPr>
                </a:tc>
              </a:tr>
              <a:tr h="27178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000" spc="30" dirty="0">
                          <a:solidFill>
                            <a:srgbClr val="3173A6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每框控制器数</a:t>
                      </a:r>
                      <a:endParaRPr sz="1000" spc="30" dirty="0">
                        <a:solidFill>
                          <a:srgbClr val="3173A6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7620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  <a:solidFill>
                      <a:srgbClr val="DBE0EB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</a:t>
                      </a:r>
                      <a:endParaRPr sz="1000" dirty="0">
                        <a:solidFill>
                          <a:srgbClr val="58595B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4445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  <a:solidFill>
                      <a:srgbClr val="DBE0EB"/>
                    </a:solidFill>
                  </a:tcPr>
                </a:tc>
              </a:tr>
              <a:tr h="253908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spc="30" dirty="0">
                          <a:solidFill>
                            <a:srgbClr val="3173A6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每框硬盘数</a:t>
                      </a:r>
                      <a:endParaRPr sz="1000" spc="30" dirty="0">
                        <a:solidFill>
                          <a:srgbClr val="3173A6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75565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R="1930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lang="en-US"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36</a:t>
                      </a:r>
                      <a:endParaRPr lang="en-US" sz="1000" dirty="0">
                        <a:solidFill>
                          <a:srgbClr val="58595B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7747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</a:tcPr>
                </a:tc>
              </a:tr>
              <a:tr h="428772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30" dirty="0">
                          <a:solidFill>
                            <a:srgbClr val="3173A6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每控处理器</a:t>
                      </a:r>
                      <a:endParaRPr sz="1000" spc="30" dirty="0">
                        <a:solidFill>
                          <a:srgbClr val="3173A6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  <a:solidFill>
                      <a:srgbClr val="DBE0EB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spc="4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</a:t>
                      </a:r>
                      <a:r>
                        <a:rPr sz="1000" spc="8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颗鲲鹏</a:t>
                      </a:r>
                      <a:r>
                        <a:rPr sz="1000" spc="4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920</a:t>
                      </a:r>
                      <a:r>
                        <a:rPr sz="1000" spc="8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处理器</a:t>
                      </a:r>
                      <a:endParaRPr sz="1000" dirty="0">
                        <a:solidFill>
                          <a:srgbClr val="58595B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  <a:solidFill>
                      <a:srgbClr val="DBE0EB"/>
                    </a:solidFill>
                  </a:tcPr>
                </a:tc>
              </a:tr>
              <a:tr h="304653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000" spc="30" dirty="0">
                          <a:solidFill>
                            <a:srgbClr val="3173A6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每控最大内存</a:t>
                      </a:r>
                      <a:endParaRPr sz="1000" spc="30" dirty="0">
                        <a:solidFill>
                          <a:srgbClr val="3173A6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6985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000" spc="-15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512</a:t>
                      </a:r>
                      <a:r>
                        <a:rPr sz="1000" spc="-15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GB</a:t>
                      </a:r>
                      <a:endParaRPr sz="1000" spc="-15" dirty="0">
                        <a:solidFill>
                          <a:srgbClr val="58595B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127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</a:tcPr>
                </a:tc>
              </a:tr>
              <a:tr h="30607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spc="30" dirty="0">
                          <a:solidFill>
                            <a:srgbClr val="3173A6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数据盘类型</a:t>
                      </a:r>
                      <a:endParaRPr sz="1000" spc="30" dirty="0">
                        <a:solidFill>
                          <a:srgbClr val="3173A6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127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  <a:solidFill>
                      <a:srgbClr val="DBE0EB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000" spc="-5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Palm </a:t>
                      </a:r>
                      <a:r>
                        <a:rPr sz="1000" spc="1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NVMe</a:t>
                      </a:r>
                      <a:r>
                        <a:rPr sz="1000" spc="4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sz="1000" spc="-6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SSD</a:t>
                      </a:r>
                      <a:endParaRPr sz="1000" dirty="0">
                        <a:solidFill>
                          <a:srgbClr val="58595B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3175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  <a:solidFill>
                      <a:srgbClr val="DBE0EB"/>
                    </a:solidFill>
                  </a:tcPr>
                </a:tc>
              </a:tr>
              <a:tr h="396177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30" dirty="0">
                          <a:solidFill>
                            <a:srgbClr val="3173A6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网络类型</a:t>
                      </a:r>
                      <a:endParaRPr sz="1000" spc="30" dirty="0">
                        <a:solidFill>
                          <a:srgbClr val="3173A6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381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5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25/100 </a:t>
                      </a:r>
                      <a:r>
                        <a:rPr sz="1000" spc="-5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Gb/s</a:t>
                      </a:r>
                      <a:r>
                        <a:rPr sz="1000" spc="3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sz="1000" spc="-3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TCP/IP</a:t>
                      </a:r>
                      <a:endParaRPr sz="1000" spc="-30" dirty="0">
                        <a:solidFill>
                          <a:srgbClr val="58595B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spc="5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25/100 </a:t>
                      </a:r>
                      <a:r>
                        <a:rPr sz="1000" spc="-5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Gb/s</a:t>
                      </a:r>
                      <a:r>
                        <a:rPr sz="1000" spc="3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sz="1000" spc="-55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RoCE</a:t>
                      </a:r>
                      <a:endParaRPr sz="1000" dirty="0">
                        <a:solidFill>
                          <a:srgbClr val="58595B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381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</a:tcPr>
                </a:tc>
              </a:tr>
              <a:tr h="541094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30" dirty="0">
                          <a:solidFill>
                            <a:srgbClr val="3173A6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关键特性</a:t>
                      </a:r>
                      <a:endParaRPr sz="1000" spc="30" dirty="0">
                        <a:solidFill>
                          <a:srgbClr val="3173A6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  <a:solidFill>
                      <a:srgbClr val="DBE0EB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CN" altLang="en-US"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配额（</a:t>
                      </a:r>
                      <a:r>
                        <a:rPr lang="en-US" altLang="zh-CN"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SmartQuota</a:t>
                      </a:r>
                      <a:r>
                        <a:rPr lang="zh-CN" altLang="en-US"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），服务质量（</a:t>
                      </a:r>
                      <a:r>
                        <a:rPr lang="en-US" altLang="zh-CN"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SmartQoS</a:t>
                      </a:r>
                      <a:r>
                        <a:rPr lang="zh-CN" altLang="en-US"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），</a:t>
                      </a:r>
                      <a:endParaRPr lang="zh-CN" altLang="en-US" sz="1000" dirty="0">
                        <a:solidFill>
                          <a:srgbClr val="58595B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CN" altLang="en-US"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推理加速（</a:t>
                      </a:r>
                      <a:r>
                        <a:rPr lang="en-US" altLang="zh-CN"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Unified Cache</a:t>
                      </a:r>
                      <a:r>
                        <a:rPr lang="zh-CN" altLang="en-US"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），端到端数据完整性校验（</a:t>
                      </a:r>
                      <a:r>
                        <a:rPr lang="en-US" altLang="zh-CN"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DIF</a:t>
                      </a:r>
                      <a:r>
                        <a:rPr lang="zh-CN" altLang="en-US"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）</a:t>
                      </a:r>
                      <a:endParaRPr lang="zh-CN" altLang="en-US" sz="1000" dirty="0">
                        <a:solidFill>
                          <a:srgbClr val="58595B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  <a:solidFill>
                      <a:srgbClr val="DBE0EB"/>
                    </a:solidFill>
                  </a:tcPr>
                </a:tc>
              </a:tr>
              <a:tr h="553163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30" dirty="0">
                          <a:solidFill>
                            <a:srgbClr val="3173A6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机箱尺寸</a:t>
                      </a:r>
                      <a:endParaRPr sz="1000" spc="30" dirty="0">
                        <a:solidFill>
                          <a:srgbClr val="3173A6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30" dirty="0">
                          <a:solidFill>
                            <a:srgbClr val="3173A6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（高×宽×深）</a:t>
                      </a:r>
                      <a:endParaRPr sz="1000"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635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86.1mm x 447mm x 950mm</a:t>
                      </a:r>
                      <a:r>
                        <a:rPr lang="zh-CN" altLang="en-US"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（含面罩）</a:t>
                      </a:r>
                      <a:endParaRPr lang="zh-CN" altLang="en-US" sz="1000" dirty="0">
                        <a:solidFill>
                          <a:srgbClr val="58595B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</a:tcPr>
                </a:tc>
              </a:tr>
              <a:tr h="378156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spc="30" dirty="0">
                          <a:solidFill>
                            <a:srgbClr val="3173A6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工作环境温度</a:t>
                      </a:r>
                      <a:endParaRPr sz="1000" spc="30" dirty="0">
                        <a:solidFill>
                          <a:srgbClr val="3173A6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127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  <a:solidFill>
                      <a:srgbClr val="DBE0EB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海拔</a:t>
                      </a:r>
                      <a:r>
                        <a:rPr sz="1000" spc="5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-60~+1800m</a:t>
                      </a:r>
                      <a:r>
                        <a:rPr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时的环境温度为</a:t>
                      </a:r>
                      <a:r>
                        <a:rPr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5℃~35℃；海拔</a:t>
                      </a:r>
                      <a:r>
                        <a:rPr sz="1000" spc="5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1800m~3000m</a:t>
                      </a:r>
                      <a:r>
                        <a:rPr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时，海拔每升高</a:t>
                      </a:r>
                      <a:r>
                        <a:rPr sz="1000" spc="5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220m，</a:t>
                      </a:r>
                      <a:r>
                        <a:rPr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环境温度（上限）降低</a:t>
                      </a:r>
                      <a:r>
                        <a:rPr sz="100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1℃。</a:t>
                      </a:r>
                      <a:endParaRPr sz="1000" dirty="0">
                        <a:solidFill>
                          <a:srgbClr val="58595B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5715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  <a:solidFill>
                      <a:srgbClr val="DBE0EB"/>
                    </a:solidFill>
                  </a:tcPr>
                </a:tc>
              </a:tr>
              <a:tr h="347345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30" dirty="0">
                          <a:solidFill>
                            <a:srgbClr val="3173A6"/>
                          </a:solidFill>
                          <a:latin typeface="Times New Roman" panose="02020603050405020304" charset="0"/>
                          <a:cs typeface="宋体" panose="02010600030101010101" pitchFamily="2" charset="-122"/>
                        </a:rPr>
                        <a:t>工作环境湿度</a:t>
                      </a:r>
                      <a:endParaRPr sz="1000" spc="30" dirty="0">
                        <a:solidFill>
                          <a:srgbClr val="3173A6"/>
                        </a:solidFill>
                        <a:latin typeface="Times New Roman" panose="02020603050405020304" charset="0"/>
                        <a:cs typeface="宋体" panose="02010600030101010101" pitchFamily="2" charset="-122"/>
                      </a:endParaRPr>
                    </a:p>
                  </a:txBody>
                  <a:tcPr marL="0" marR="0" marT="6350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00" spc="-1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10%～90</a:t>
                      </a:r>
                      <a:r>
                        <a:rPr sz="1000" spc="-10" dirty="0">
                          <a:solidFill>
                            <a:srgbClr val="58595B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％R.H.</a:t>
                      </a:r>
                      <a:endParaRPr sz="1000" spc="-10" dirty="0">
                        <a:solidFill>
                          <a:srgbClr val="58595B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5715" marB="0" anchor="ctr" anchorCtr="0">
                    <a:lnL w="12700">
                      <a:solidFill>
                        <a:srgbClr val="D0D7E6"/>
                      </a:solidFill>
                      <a:prstDash val="solid"/>
                    </a:lnL>
                    <a:lnR w="12700">
                      <a:solidFill>
                        <a:srgbClr val="D0D7E6"/>
                      </a:solidFill>
                      <a:prstDash val="solid"/>
                    </a:lnR>
                    <a:lnT w="12700">
                      <a:solidFill>
                        <a:srgbClr val="D0D7E6"/>
                      </a:solidFill>
                      <a:prstDash val="solid"/>
                    </a:lnT>
                    <a:lnB w="12700">
                      <a:solidFill>
                        <a:srgbClr val="D0D7E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TEXTBOXSTYLE_GUID" val="{a58a1d83-9d92-491a-8983-e27253a136d3}"/>
</p:tagLst>
</file>

<file path=ppt/tags/tag2.xml><?xml version="1.0" encoding="utf-8"?>
<p:tagLst xmlns:p="http://schemas.openxmlformats.org/presentationml/2006/main">
  <p:tag name="KSO_WM_UNIT_TEXTBOXSTYLE_SHAPETYPE" val="1"/>
  <p:tag name="KSO_WM_UNIT_TEXTBOXSTYLE_ADJUSTLEFT" val="0_-6.400002"/>
  <p:tag name="KSO_WM_UNIT_TEXTBOXSTYLE_ADJUSTTOP" val="0_-2.25"/>
  <p:tag name="KSO_WM_UNIT_TEXTBOXSTYLE_ADJUSTWIDTH" val="100_25.35001"/>
  <p:tag name="KSO_WM_UNIT_TEXTBOXSTYLE_ADJUSTHEIGTH" val="100_20.3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3_21*i*1"/>
  <p:tag name="KSO_WM_TEMPLATE_CATEGORY" val="mixed"/>
  <p:tag name="KSO_WM_TEMPLATE_INDEX" val="20201883"/>
  <p:tag name="KSO_WM_UNIT_LAYERLEVEL" val="1"/>
  <p:tag name="KSO_WM_TAG_VERSION" val="1.0"/>
  <p:tag name="KSO_WM_BEAUTIFY_FLAG" val="#wm#"/>
  <p:tag name="KSO_WM_UNIT_TEXTBOXSTYLE_GUID" val="{a58a1d83-9d92-491a-8983-e27253a136d3}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.xml><?xml version="1.0" encoding="utf-8"?>
<p:tagLst xmlns:p="http://schemas.openxmlformats.org/presentationml/2006/main">
  <p:tag name="KSO_WM_UNIT_TEXTBOXSTYLE_SHAPETYPE" val="1"/>
  <p:tag name="KSO_WM_UNIT_TEXTBOXSTYLE_ADJUSTLEFT" val="0_-12.65"/>
  <p:tag name="KSO_WM_UNIT_TEXTBOXSTYLE_ADJUSTTOP" val="0_-10.15"/>
  <p:tag name="KSO_WM_UNIT_TEXTBOXSTYLE_ADJUSTWIDTH" val="100_25.35001"/>
  <p:tag name="KSO_WM_UNIT_TEXTBOXSTYLE_ADJUSTHEIGTH" val="100_20.3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3_21*i*2"/>
  <p:tag name="KSO_WM_TEMPLATE_CATEGORY" val="mixed"/>
  <p:tag name="KSO_WM_TEMPLATE_INDEX" val="20201883"/>
  <p:tag name="KSO_WM_UNIT_LAYERLEVEL" val="1"/>
  <p:tag name="KSO_WM_TAG_VERSION" val="1.0"/>
  <p:tag name="KSO_WM_BEAUTIFY_FLAG" val="#wm#"/>
  <p:tag name="KSO_WM_UNIT_TEXTBOXSTYLE_GUID" val="{a58a1d83-9d92-491a-8983-e27253a136d3}"/>
  <p:tag name="KSO_WM_UNIT_FILL_FORE_SCHEMECOLOR_INDEX_BRIGHTNESS" val="0"/>
  <p:tag name="KSO_WM_UNIT_FILL_FORE_SCHEMECOLOR_INDEX" val="14"/>
  <p:tag name="KSO_WM_UNIT_FILL_TYPE" val="1"/>
  <p:tag name="KSO_WM_UNIT_LINE_FORE_SCHEMECOLOR_INDEX_BRIGHTNESS" val="0"/>
  <p:tag name="KSO_WM_UNIT_LINE_FORE_SCHEMECOLOR_INDEX" val="13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4.xml><?xml version="1.0" encoding="utf-8"?>
<p:tagLst xmlns:p="http://schemas.openxmlformats.org/presentationml/2006/main">
  <p:tag name="KSO_WM_UNIT_TEXTBOXSTYLE_SHAPETYPE" val="0"/>
  <p:tag name="KSO_WM_UNIT_TEXTBOXSTYLE_TEMPLATETYPE" val="1"/>
  <p:tag name="KSO_WM_UNIT_ISCONTENTSTITLE" val="0"/>
  <p:tag name="KSO_WM_UNIT_PRESET_TEXT" val="单击此处输入正文标题内容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3_21*a*1"/>
  <p:tag name="KSO_WM_TEMPLATE_CATEGORY" val="mixed"/>
  <p:tag name="KSO_WM_TEMPLATE_INDEX" val="20201883"/>
  <p:tag name="KSO_WM_UNIT_LAYERLEVEL" val="1"/>
  <p:tag name="KSO_WM_TAG_VERSION" val="1.0"/>
  <p:tag name="KSO_WM_BEAUTIFY_FLAG" val="#wm#"/>
  <p:tag name="KSO_WM_UNIT_TEXTBOXSTYLE_GUID" val="{a58a1d83-9d92-491a-8983-e27253a136d3}"/>
  <p:tag name="KSO_WM_UNIT_TEXTBOXSTYLE_TYPE" val="3"/>
  <p:tag name="KSO_WM_UNIT_TEXT_FILL_FORE_SCHEMECOLOR_INDEX_BRIGHTNESS" val="0.25"/>
  <p:tag name="KSO_WM_UNIT_TEXT_FILL_FORE_SCHEMECOLOR_INDEX" val="13"/>
  <p:tag name="KSO_WM_UNIT_TEXT_FILL_TYPE" val="1"/>
</p:tagLst>
</file>

<file path=ppt/tags/tag5.xml><?xml version="1.0" encoding="utf-8"?>
<p:tagLst xmlns:p="http://schemas.openxmlformats.org/presentationml/2006/main">
  <p:tag name="KSO_WM_UNIT_TABLE_BEAUTIFY" val="smartTable{0f40bdaa-95e9-44af-8c88-ef1c8fdfd0ef}"/>
</p:tagLst>
</file>

<file path=ppt/tags/tag6.xml><?xml version="1.0" encoding="utf-8"?>
<p:tagLst xmlns:p="http://schemas.openxmlformats.org/presentationml/2006/main">
  <p:tag name="ISLIDE.PICTURE" val="#225746;"/>
</p:tagLst>
</file>

<file path=ppt/tags/tag7.xml><?xml version="1.0" encoding="utf-8"?>
<p:tagLst xmlns:p="http://schemas.openxmlformats.org/presentationml/2006/main">
  <p:tag name="KSO_WPP_MARK_KEY" val="6c63793b-e7df-4833-af04-44e5f9347cd2"/>
  <p:tag name="COMMONDATA" val="eyJoZGlkIjoiMzVhMTQ3NDBhZjNiOTk4ZTg0M2VhMWFhYWU1Mzc3OGI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1735</Words>
  <Application>WPS 演示</Application>
  <PresentationFormat>A4 纸张(210x297 毫米)</PresentationFormat>
  <Paragraphs>96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黑体</vt:lpstr>
      <vt:lpstr>Segoe UI</vt:lpstr>
      <vt:lpstr>Times New Roman</vt:lpstr>
      <vt:lpstr>Arial Unicode MS</vt:lpstr>
      <vt:lpstr>等线 Light</vt:lpstr>
      <vt:lpstr>Calibri Light</vt:lpstr>
      <vt:lpstr>等线</vt:lpstr>
      <vt:lpstr>Calibri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tr</dc:creator>
  <cp:lastModifiedBy>杨启俊</cp:lastModifiedBy>
  <cp:revision>102</cp:revision>
  <cp:lastPrinted>2023-03-03T02:27:00Z</cp:lastPrinted>
  <dcterms:created xsi:type="dcterms:W3CDTF">2023-03-03T02:27:00Z</dcterms:created>
  <dcterms:modified xsi:type="dcterms:W3CDTF">2025-09-18T01:21:39Z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2052-12.1.0.22529</vt:lpwstr>
  </property>
  <property fmtid="{D5CDD505-2E9C-101B-9397-08002B2CF9AE}" pid="3" name="ICV">
    <vt:lpwstr>F7F425F650BF4E9087920A4BA60B3F82</vt:lpwstr>
  </property>
</Properties>
</file>